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18"/>
  </p:handoutMasterIdLst>
  <p:sldIdLst>
    <p:sldId id="257" r:id="rId2"/>
    <p:sldId id="265" r:id="rId3"/>
    <p:sldId id="306" r:id="rId4"/>
    <p:sldId id="279" r:id="rId5"/>
    <p:sldId id="305" r:id="rId6"/>
    <p:sldId id="307" r:id="rId7"/>
    <p:sldId id="308" r:id="rId8"/>
    <p:sldId id="289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801" userDrawn="1">
          <p15:clr>
            <a:srgbClr val="A4A3A4"/>
          </p15:clr>
        </p15:guide>
        <p15:guide id="6" orient="horz" pos="1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22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438"/>
      </p:cViewPr>
      <p:guideLst>
        <p:guide orient="horz" pos="2160"/>
        <p:guide pos="506"/>
        <p:guide pos="7151"/>
        <p:guide pos="3840"/>
        <p:guide pos="801"/>
        <p:guide orient="horz" pos="14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2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65D571C-355D-4214-94C4-CCC89C9CEF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27F522-DF07-418D-81CC-D85FD1EFED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E3F47-08A2-4144-97D7-CE69DC1CAA70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12C487C-0E37-4D68-9C3F-458CF8FD58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5CF8C8-5321-44D7-9FFE-D0203E9F8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91883-C443-4CA4-85FD-A47306B8DCB9}" type="slidenum">
              <a:rPr lang="fr-BE" smtClean="0"/>
              <a:t>‹N°›</a:t>
            </a:fld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ADA09B4-5901-4372-81C6-E76DF0E36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" y="8685213"/>
            <a:ext cx="1571164" cy="3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707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33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0157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1277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503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506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131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738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653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8103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87BF-A758-4BD7-8CAE-E35FE5A4C241}" type="datetimeFigureOut">
              <a:rPr lang="fr-BE" smtClean="0"/>
              <a:t>12-02-20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53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93567-BC55-4AA1-B0E1-F42B8ED0D190}" type="slidenum">
              <a:rPr lang="fr-BE" smtClean="0"/>
              <a:t>‹N°›</a:t>
            </a:fld>
            <a:endParaRPr lang="fr-BE"/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37846" y="6354309"/>
            <a:ext cx="149484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9" name="Connecteur droit 8"/>
          <p:cNvCxnSpPr>
            <a:cxnSpLocks/>
          </p:cNvCxnSpPr>
          <p:nvPr userDrawn="1"/>
        </p:nvCxnSpPr>
        <p:spPr>
          <a:xfrm>
            <a:off x="838200" y="6176963"/>
            <a:ext cx="10515600" cy="2041"/>
          </a:xfrm>
          <a:prstGeom prst="line">
            <a:avLst/>
          </a:prstGeom>
          <a:ln w="25400">
            <a:gradFill flip="none" rotWithShape="1">
              <a:gsLst>
                <a:gs pos="0">
                  <a:schemeClr val="tx1"/>
                </a:gs>
                <a:gs pos="67166">
                  <a:schemeClr val="bg1">
                    <a:lumMod val="95000"/>
                  </a:schemeClr>
                </a:gs>
                <a:gs pos="62000">
                  <a:schemeClr val="bg1">
                    <a:lumMod val="75000"/>
                  </a:schemeClr>
                </a:gs>
                <a:gs pos="83000">
                  <a:schemeClr val="bg1">
                    <a:lumMod val="95000"/>
                  </a:schemeClr>
                </a:gs>
                <a:gs pos="100000">
                  <a:srgbClr val="FF000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5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0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88" r="7287"/>
          <a:stretch/>
        </p:blipFill>
        <p:spPr>
          <a:xfrm>
            <a:off x="803275" y="1771458"/>
            <a:ext cx="10529975" cy="2600960"/>
          </a:xfrm>
          <a:prstGeom prst="rect">
            <a:avLst/>
          </a:prstGeom>
          <a:effectLst>
            <a:glow rad="127000">
              <a:schemeClr val="bg1">
                <a:alpha val="53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>
                <a:solidFill>
                  <a:schemeClr val="bg1"/>
                </a:solidFill>
              </a:rPr>
              <a:t>Bedelco </a:t>
            </a:r>
            <a:r>
              <a:rPr lang="fr-BE" sz="2400" b="1" dirty="0" err="1">
                <a:solidFill>
                  <a:schemeClr val="bg1"/>
                </a:solidFill>
              </a:rPr>
              <a:t>sprl</a:t>
            </a:r>
            <a:endParaRPr lang="fr-BE" b="1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983255" cy="365805"/>
          </a:xfrm>
          <a:noFill/>
        </p:spPr>
        <p:txBody>
          <a:bodyPr>
            <a:normAutofit fontScale="92500" lnSpcReduction="20000"/>
          </a:bodyPr>
          <a:lstStyle/>
          <a:p>
            <a:pPr algn="r"/>
            <a:r>
              <a:rPr lang="fr-BE" b="1" dirty="0">
                <a:solidFill>
                  <a:schemeClr val="bg1"/>
                </a:solidFill>
              </a:rPr>
              <a:t>Truck </a:t>
            </a:r>
            <a:r>
              <a:rPr lang="fr-BE" b="1" dirty="0" err="1">
                <a:solidFill>
                  <a:schemeClr val="bg1"/>
                </a:solidFill>
              </a:rPr>
              <a:t>Tyres</a:t>
            </a:r>
            <a:r>
              <a:rPr lang="fr-BE" b="1" dirty="0">
                <a:solidFill>
                  <a:schemeClr val="bg1"/>
                </a:solidFill>
              </a:rPr>
              <a:t> Solutions</a:t>
            </a:r>
          </a:p>
        </p:txBody>
      </p:sp>
    </p:spTree>
    <p:extLst>
      <p:ext uri="{BB962C8B-B14F-4D97-AF65-F5344CB8AC3E}">
        <p14:creationId xmlns:p14="http://schemas.microsoft.com/office/powerpoint/2010/main" val="1434607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>Bedelco </a:t>
            </a:r>
            <a:r>
              <a:rPr lang="fr-BE" sz="4000" b="1" dirty="0" err="1">
                <a:solidFill>
                  <a:schemeClr val="bg1"/>
                </a:solidFill>
              </a:rPr>
              <a:t>offers</a:t>
            </a:r>
            <a:r>
              <a:rPr lang="fr-BE" sz="4000" b="1" dirty="0">
                <a:solidFill>
                  <a:schemeClr val="bg1"/>
                </a:solidFill>
              </a:rPr>
              <a:t>  </a:t>
            </a:r>
            <a:r>
              <a:rPr lang="fr-BE" sz="4000" b="1" dirty="0" err="1">
                <a:solidFill>
                  <a:schemeClr val="bg1"/>
                </a:solidFill>
              </a:rPr>
              <a:t>retread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tyres</a:t>
            </a:r>
            <a:r>
              <a:rPr lang="fr-BE" sz="4000" b="1" dirty="0">
                <a:solidFill>
                  <a:schemeClr val="bg1"/>
                </a:solidFill>
              </a:rPr>
              <a:t>  for :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30168" y="1860851"/>
            <a:ext cx="61198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it-IT" sz="2600" b="1" dirty="0"/>
              <a:t>National roads, regional</a:t>
            </a:r>
          </a:p>
        </p:txBody>
      </p:sp>
      <p:pic>
        <p:nvPicPr>
          <p:cNvPr id="12" name="Picture 9" descr="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05" y="3038218"/>
            <a:ext cx="1960562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R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036" y="1700213"/>
            <a:ext cx="2020887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esktop\parada2-400x2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33" y="2613729"/>
            <a:ext cx="3899982" cy="231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6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>Bedelco </a:t>
            </a:r>
            <a:r>
              <a:rPr lang="fr-BE" sz="4000" b="1" dirty="0" err="1">
                <a:solidFill>
                  <a:schemeClr val="bg1"/>
                </a:solidFill>
              </a:rPr>
              <a:t>offers</a:t>
            </a:r>
            <a:r>
              <a:rPr lang="fr-BE" sz="4000" b="1" dirty="0">
                <a:solidFill>
                  <a:schemeClr val="bg1"/>
                </a:solidFill>
              </a:rPr>
              <a:t>  </a:t>
            </a:r>
            <a:r>
              <a:rPr lang="fr-BE" sz="4000" b="1" dirty="0" err="1">
                <a:solidFill>
                  <a:schemeClr val="bg1"/>
                </a:solidFill>
              </a:rPr>
              <a:t>retread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tyres</a:t>
            </a:r>
            <a:r>
              <a:rPr lang="fr-BE" sz="4000" b="1" dirty="0">
                <a:solidFill>
                  <a:schemeClr val="bg1"/>
                </a:solidFill>
              </a:rPr>
              <a:t>  for :</a:t>
            </a:r>
            <a:endParaRPr lang="fr-BE" sz="4000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30168" y="1860851"/>
            <a:ext cx="611981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it-IT" sz="2800" b="1" dirty="0"/>
              <a:t>Urban and  interurban</a:t>
            </a:r>
          </a:p>
        </p:txBody>
      </p:sp>
      <p:pic>
        <p:nvPicPr>
          <p:cNvPr id="17" name="Picture 12" descr="B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68" y="3713446"/>
            <a:ext cx="1557042" cy="23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E-P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810" y="1860850"/>
            <a:ext cx="1539042" cy="245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5" descr="RD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09" y="1700213"/>
            <a:ext cx="1621544" cy="2517068"/>
          </a:xfrm>
          <a:prstGeom prst="rect">
            <a:avLst/>
          </a:prstGeom>
          <a:noFill/>
        </p:spPr>
      </p:pic>
      <p:pic>
        <p:nvPicPr>
          <p:cNvPr id="20" name="Picture 16" descr="RZ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67" y="3747948"/>
            <a:ext cx="1512041" cy="232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6" descr="Une image contenant bâtiment, équipement électronique, circuit, extérieur&#10;&#10;Description générée automatiquement">
            <a:extLst>
              <a:ext uri="{FF2B5EF4-FFF2-40B4-BE49-F238E27FC236}">
                <a16:creationId xmlns:a16="http://schemas.microsoft.com/office/drawing/2014/main" id="{72C27CE2-3868-4B0F-A209-649FF72880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5" y="2381701"/>
            <a:ext cx="4250780" cy="23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43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6F5DED-B534-442F-BFC1-2205DD6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Reliability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67555" y="2022391"/>
            <a:ext cx="95121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Safe casings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367555" y="3153061"/>
            <a:ext cx="1270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Low heating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432290" y="4159013"/>
            <a:ext cx="94643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No weak points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-1076241" y="5302012"/>
            <a:ext cx="845617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it-IT" sz="2400" b="1" dirty="0">
                <a:ea typeface="Verdana" panose="020B0604030504040204" pitchFamily="34" charset="0"/>
                <a:cs typeface="Verdana" panose="020B0604030504040204" pitchFamily="34" charset="0"/>
              </a:rPr>
              <a:t>NO RISK OF BREAKING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804525" y="2664009"/>
            <a:ext cx="6729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dirty="0"/>
              <a:t>+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877018" y="3745453"/>
            <a:ext cx="67865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dirty="0"/>
              <a:t>+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573267" y="4692413"/>
            <a:ext cx="59611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400" b="1" dirty="0"/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55" y="1700214"/>
            <a:ext cx="4883826" cy="345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8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6F5DED-B534-442F-BFC1-2205DD6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>More </a:t>
            </a:r>
            <a:r>
              <a:rPr lang="fr-BE" sz="4000" b="1" dirty="0" err="1">
                <a:solidFill>
                  <a:schemeClr val="bg1"/>
                </a:solidFill>
              </a:rPr>
              <a:t>mileage</a:t>
            </a:r>
            <a:endParaRPr lang="fr-BE" sz="4000" b="1" dirty="0">
              <a:solidFill>
                <a:schemeClr val="bg1"/>
              </a:solidFill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889250" y="4910516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400" b="1" dirty="0"/>
              <a:t>=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165252" y="5410200"/>
            <a:ext cx="481644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b="1" dirty="0">
                <a:ea typeface="Verdana" panose="020B0604030504040204" pitchFamily="34" charset="0"/>
                <a:cs typeface="Verdana" panose="020B0604030504040204" pitchFamily="34" charset="0"/>
              </a:rPr>
              <a:t>MORE MILEAGE WITH ONE TYRE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2971800" y="2505789"/>
            <a:ext cx="533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/>
              <a:t>+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2346690" y="2009806"/>
            <a:ext cx="51492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Regular wear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1165253" y="2949425"/>
            <a:ext cx="577439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Mix of high technology rubber</a:t>
            </a:r>
          </a:p>
          <a:p>
            <a:pPr>
              <a:spcBef>
                <a:spcPct val="50000"/>
              </a:spcBef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en-US" sz="20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REDUCING TREAD CONSUMPTION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AutoShape 18"/>
          <p:cNvSpPr>
            <a:spLocks noChangeArrowheads="1"/>
          </p:cNvSpPr>
          <p:nvPr/>
        </p:nvSpPr>
        <p:spPr bwMode="auto">
          <a:xfrm rot="5400000">
            <a:off x="2852812" y="3741250"/>
            <a:ext cx="533461" cy="23791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92" y="2411426"/>
            <a:ext cx="5501476" cy="30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54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748404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6F5DED-B534-442F-BFC1-2205DD6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>More grip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470939" y="4571058"/>
            <a:ext cx="550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400" b="1" dirty="0"/>
              <a:t>=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5787120" y="5092102"/>
            <a:ext cx="558722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438571" y="3003227"/>
            <a:ext cx="5508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000" b="1" dirty="0"/>
              <a:t>+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5681924" y="3298588"/>
            <a:ext cx="511506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                 </a:t>
            </a:r>
            <a:r>
              <a:rPr lang="en-US" sz="2000" b="1" dirty="0">
                <a:ea typeface="Verdana" panose="020B0604030504040204" pitchFamily="34" charset="0"/>
                <a:cs typeface="Verdana" panose="020B0604030504040204" pitchFamily="34" charset="0"/>
              </a:rPr>
              <a:t>Low oil mixtures</a:t>
            </a:r>
          </a:p>
          <a:p>
            <a:pPr>
              <a:spcBef>
                <a:spcPct val="50000"/>
              </a:spcBef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MORE TRACTION ON SLIPPERY SURFACES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5915278" y="1667270"/>
            <a:ext cx="506310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No profile deformation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              </a:t>
            </a:r>
            <a:r>
              <a:rPr lang="en-US" sz="2400" b="1" dirty="0">
                <a:ea typeface="Verdana" panose="020B0604030504040204" pitchFamily="34" charset="0"/>
                <a:cs typeface="Verdana" panose="020B0604030504040204" pitchFamily="34" charset="0"/>
              </a:rPr>
              <a:t>TOTAL GRIP</a:t>
            </a:r>
            <a:endParaRPr lang="it-IT" sz="24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438175" y="2077451"/>
            <a:ext cx="264079" cy="3574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7460461" y="3654881"/>
            <a:ext cx="264079" cy="3574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70894" y="5251150"/>
            <a:ext cx="560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SAFETY IN THE MOST SEVERE CONDITIONS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4" y="2175768"/>
            <a:ext cx="4289457" cy="295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5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796F5DED-B534-442F-BFC1-2205DD6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b="1" dirty="0">
                <a:solidFill>
                  <a:schemeClr val="bg1"/>
                </a:solidFill>
              </a:rPr>
              <a:t>Fuel </a:t>
            </a:r>
            <a:r>
              <a:rPr lang="fr-BE" sz="4000" b="1" dirty="0" err="1">
                <a:solidFill>
                  <a:schemeClr val="bg1"/>
                </a:solidFill>
              </a:rPr>
              <a:t>cost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savings</a:t>
            </a:r>
            <a:endParaRPr lang="fr-BE" sz="4000" b="1" dirty="0">
              <a:solidFill>
                <a:schemeClr val="bg1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932545" y="5189322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sz="2400" b="1" dirty="0"/>
              <a:t>=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821232" y="5523793"/>
            <a:ext cx="599969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sz="2400" b="1" dirty="0"/>
              <a:t>FUEL COST SAVINGS 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68270" y="2080635"/>
            <a:ext cx="5181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            </a:t>
            </a:r>
            <a:r>
              <a:rPr lang="en-US" sz="2400" b="1" dirty="0"/>
              <a:t>No joints</a:t>
            </a:r>
          </a:p>
          <a:p>
            <a:pPr>
              <a:spcBef>
                <a:spcPct val="50000"/>
              </a:spcBef>
            </a:pPr>
            <a:r>
              <a:rPr lang="en-US" sz="20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     </a:t>
            </a:r>
            <a:r>
              <a:rPr lang="en-US" sz="2400" b="1" dirty="0"/>
              <a:t>Low resistance on rolling</a:t>
            </a:r>
            <a:r>
              <a:rPr lang="en-US" sz="2000" dirty="0"/>
              <a:t>		        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842703" y="3372664"/>
            <a:ext cx="518160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/>
              <a:t>    </a:t>
            </a:r>
            <a:r>
              <a:rPr lang="en-US" sz="2400" b="1" dirty="0"/>
              <a:t>Profile uniformity	      </a:t>
            </a:r>
            <a:endParaRPr lang="it-IT" sz="2400" b="1" dirty="0"/>
          </a:p>
          <a:p>
            <a:pPr>
              <a:spcBef>
                <a:spcPct val="50000"/>
              </a:spcBef>
            </a:pPr>
            <a:endParaRPr lang="it-IT" sz="2000" dirty="0"/>
          </a:p>
          <a:p>
            <a:pPr>
              <a:spcBef>
                <a:spcPct val="50000"/>
              </a:spcBef>
            </a:pPr>
            <a:r>
              <a:rPr lang="it-IT" sz="2000" dirty="0"/>
              <a:t>    </a:t>
            </a:r>
            <a:r>
              <a:rPr lang="it-IT" sz="2400" b="1" dirty="0"/>
              <a:t>Rolling uniformity</a:t>
            </a:r>
            <a:endParaRPr lang="en-US" sz="2400" b="1" dirty="0"/>
          </a:p>
        </p:txBody>
      </p:sp>
      <p:sp>
        <p:nvSpPr>
          <p:cNvPr id="20" name="Down Arrow 19"/>
          <p:cNvSpPr/>
          <p:nvPr/>
        </p:nvSpPr>
        <p:spPr>
          <a:xfrm>
            <a:off x="1903222" y="2563913"/>
            <a:ext cx="264079" cy="3574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   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1959722" y="4378126"/>
            <a:ext cx="264079" cy="35742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    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72" y="2050178"/>
            <a:ext cx="5903355" cy="329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53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3275" y="1921682"/>
            <a:ext cx="10559145" cy="4054575"/>
          </a:xfrm>
        </p:spPr>
        <p:txBody>
          <a:bodyPr>
            <a:normAutofit/>
          </a:bodyPr>
          <a:lstStyle/>
          <a:p>
            <a:r>
              <a:rPr lang="en-US" dirty="0"/>
              <a:t>we know how to recommend the </a:t>
            </a:r>
            <a:r>
              <a:rPr lang="en-US" dirty="0" err="1"/>
              <a:t>tyres</a:t>
            </a:r>
            <a:r>
              <a:rPr lang="en-US" dirty="0"/>
              <a:t> that make the most sense for your fleet and your budget. </a:t>
            </a:r>
          </a:p>
          <a:p>
            <a:r>
              <a:rPr lang="en-US" dirty="0"/>
              <a:t>we’ll also work with you to create a fleet maintenance program that maximizes your vehicle potential without the high price tag.</a:t>
            </a:r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  </a:t>
            </a:r>
            <a:r>
              <a:rPr lang="en-US" b="1" dirty="0">
                <a:solidFill>
                  <a:srgbClr val="00B050"/>
                </a:solidFill>
              </a:rPr>
              <a:t>Retread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- the value of a new </a:t>
            </a:r>
            <a:r>
              <a:rPr lang="en-US" dirty="0" err="1"/>
              <a:t>tyre</a:t>
            </a:r>
            <a:r>
              <a:rPr lang="en-US" dirty="0"/>
              <a:t> for a lower price.</a:t>
            </a:r>
          </a:p>
          <a:p>
            <a:pPr marL="0" indent="0">
              <a:buNone/>
            </a:pPr>
            <a:endParaRPr lang="fr-BE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96F5DED-B534-442F-BFC1-2205DD66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Why</a:t>
            </a:r>
            <a:r>
              <a:rPr lang="fr-BE" sz="4000" b="1" dirty="0">
                <a:solidFill>
                  <a:schemeClr val="bg1"/>
                </a:solidFill>
              </a:rPr>
              <a:t> Bedelco?</a:t>
            </a:r>
          </a:p>
        </p:txBody>
      </p:sp>
    </p:spTree>
    <p:extLst>
      <p:ext uri="{BB962C8B-B14F-4D97-AF65-F5344CB8AC3E}">
        <p14:creationId xmlns:p14="http://schemas.microsoft.com/office/powerpoint/2010/main" val="201762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Why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Retread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Tyres</a:t>
            </a:r>
            <a:r>
              <a:rPr lang="fr-BE" sz="4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3275" y="2349500"/>
            <a:ext cx="10559145" cy="308464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fr-BE" dirty="0" err="1"/>
              <a:t>Retreading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 </a:t>
            </a:r>
            <a:r>
              <a:rPr lang="fr-BE" dirty="0" err="1"/>
              <a:t>great</a:t>
            </a:r>
            <a:r>
              <a:rPr lang="fr-BE" dirty="0"/>
              <a:t> </a:t>
            </a:r>
            <a:r>
              <a:rPr lang="fr-BE" dirty="0" err="1"/>
              <a:t>strategy</a:t>
            </a:r>
            <a:r>
              <a:rPr lang="fr-BE" dirty="0"/>
              <a:t> to help </a:t>
            </a:r>
            <a:r>
              <a:rPr lang="fr-BE" dirty="0" err="1"/>
              <a:t>reduce</a:t>
            </a:r>
            <a:r>
              <a:rPr lang="fr-BE" dirty="0"/>
              <a:t>  </a:t>
            </a:r>
            <a:r>
              <a:rPr lang="fr-BE" dirty="0" err="1"/>
              <a:t>fleet’s</a:t>
            </a:r>
            <a:r>
              <a:rPr lang="fr-BE" dirty="0"/>
              <a:t> </a:t>
            </a:r>
            <a:r>
              <a:rPr lang="fr-BE" dirty="0" err="1"/>
              <a:t>overall</a:t>
            </a:r>
            <a:r>
              <a:rPr lang="fr-BE" dirty="0"/>
              <a:t> </a:t>
            </a:r>
            <a:r>
              <a:rPr lang="fr-BE" dirty="0" err="1"/>
              <a:t>tyre</a:t>
            </a:r>
            <a:r>
              <a:rPr lang="fr-BE" dirty="0"/>
              <a:t> </a:t>
            </a:r>
            <a:r>
              <a:rPr lang="fr-BE" dirty="0" err="1"/>
              <a:t>costs</a:t>
            </a:r>
            <a:r>
              <a:rPr lang="fr-BE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BE" dirty="0"/>
          </a:p>
          <a:p>
            <a:pPr algn="just">
              <a:lnSpc>
                <a:spcPct val="150000"/>
              </a:lnSpc>
            </a:pPr>
            <a:r>
              <a:rPr lang="fr-BE" dirty="0" err="1"/>
              <a:t>Considering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</a:t>
            </a:r>
            <a:r>
              <a:rPr lang="fr-BE" dirty="0" err="1"/>
              <a:t>tyres</a:t>
            </a:r>
            <a:r>
              <a:rPr lang="fr-BE" dirty="0"/>
              <a:t> are in </a:t>
            </a:r>
            <a:r>
              <a:rPr lang="fr-BE" b="1" dirty="0">
                <a:solidFill>
                  <a:srgbClr val="00B050"/>
                </a:solidFill>
              </a:rPr>
              <a:t>top five</a:t>
            </a:r>
            <a:r>
              <a:rPr lang="fr-BE" dirty="0"/>
              <a:t> budget items for a transportation </a:t>
            </a:r>
            <a:r>
              <a:rPr lang="fr-BE" dirty="0" err="1"/>
              <a:t>company</a:t>
            </a:r>
            <a:r>
              <a:rPr lang="fr-BE" dirty="0"/>
              <a:t> and commercial truck </a:t>
            </a:r>
            <a:r>
              <a:rPr lang="fr-BE" dirty="0" err="1"/>
              <a:t>operators</a:t>
            </a:r>
            <a:r>
              <a:rPr lang="fr-BE" dirty="0"/>
              <a:t>, the </a:t>
            </a:r>
            <a:r>
              <a:rPr lang="fr-BE" b="1" u="sng" dirty="0" err="1"/>
              <a:t>retreaded</a:t>
            </a:r>
            <a:r>
              <a:rPr lang="fr-BE" b="1" u="sng" dirty="0"/>
              <a:t> </a:t>
            </a:r>
            <a:r>
              <a:rPr lang="fr-BE" b="1" u="sng" dirty="0" err="1"/>
              <a:t>tyres</a:t>
            </a:r>
            <a:r>
              <a:rPr lang="fr-BE" b="1" u="sng" dirty="0"/>
              <a:t> </a:t>
            </a:r>
            <a:r>
              <a:rPr lang="fr-BE" dirty="0" err="1"/>
              <a:t>represent</a:t>
            </a:r>
            <a:r>
              <a:rPr lang="fr-BE" dirty="0"/>
              <a:t> a </a:t>
            </a:r>
            <a:r>
              <a:rPr lang="fr-BE" b="1" dirty="0" err="1">
                <a:solidFill>
                  <a:srgbClr val="00B050"/>
                </a:solidFill>
              </a:rPr>
              <a:t>huge</a:t>
            </a:r>
            <a:r>
              <a:rPr lang="fr-BE" b="1" dirty="0">
                <a:solidFill>
                  <a:srgbClr val="00B050"/>
                </a:solidFill>
              </a:rPr>
              <a:t> </a:t>
            </a:r>
            <a:r>
              <a:rPr lang="fr-BE" b="1" dirty="0" err="1">
                <a:solidFill>
                  <a:srgbClr val="00B050"/>
                </a:solidFill>
              </a:rPr>
              <a:t>savings</a:t>
            </a:r>
            <a:r>
              <a:rPr lang="fr-BE" b="1" dirty="0">
                <a:solidFill>
                  <a:srgbClr val="00B050"/>
                </a:solidFill>
              </a:rPr>
              <a:t> </a:t>
            </a:r>
            <a:r>
              <a:rPr lang="fr-BE" b="1" dirty="0" err="1">
                <a:solidFill>
                  <a:srgbClr val="00B050"/>
                </a:solidFill>
              </a:rPr>
              <a:t>opportunity</a:t>
            </a:r>
            <a:r>
              <a:rPr lang="fr-BE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fr-BE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6433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53" y="1921682"/>
            <a:ext cx="117541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When choosing a retread supplier, fleets take in consideration the key performance as:</a:t>
            </a:r>
          </a:p>
          <a:p>
            <a:pPr algn="just"/>
            <a:endParaRPr lang="en-US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    Asset management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    Cost – per – mile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    Down time reduction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400" dirty="0"/>
              <a:t>    Road service response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400" dirty="0"/>
          </a:p>
          <a:p>
            <a:pPr algn="just"/>
            <a:r>
              <a:rPr lang="en-US" sz="2400" dirty="0"/>
              <a:t>The </a:t>
            </a:r>
            <a:r>
              <a:rPr lang="en-US" sz="2400" dirty="0" err="1"/>
              <a:t>retreader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B050"/>
                </a:solidFill>
              </a:rPr>
              <a:t>must</a:t>
            </a:r>
            <a:r>
              <a:rPr lang="en-US" sz="2400" dirty="0"/>
              <a:t> deliver equal or better performances to new </a:t>
            </a:r>
            <a:r>
              <a:rPr lang="en-US" sz="2400" dirty="0" err="1"/>
              <a:t>tyres</a:t>
            </a:r>
            <a:r>
              <a:rPr lang="en-US" sz="2400" dirty="0"/>
              <a:t> for all measures, and  Bedelco is exactly what you need!!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04D0CF8-7F24-4B8F-9BF6-C0191E57B976}"/>
              </a:ext>
            </a:extLst>
          </p:cNvPr>
          <p:cNvSpPr txBox="1"/>
          <p:nvPr/>
        </p:nvSpPr>
        <p:spPr>
          <a:xfrm>
            <a:off x="1574800" y="365125"/>
            <a:ext cx="416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chemeClr val="bg1"/>
                </a:solidFill>
                <a:latin typeface="+mj-lt"/>
              </a:rPr>
              <a:t>Performances</a:t>
            </a:r>
          </a:p>
        </p:txBody>
      </p:sp>
    </p:spTree>
    <p:extLst>
      <p:ext uri="{BB962C8B-B14F-4D97-AF65-F5344CB8AC3E}">
        <p14:creationId xmlns:p14="http://schemas.microsoft.com/office/powerpoint/2010/main" val="1727525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Ringtread</a:t>
            </a:r>
            <a:r>
              <a:rPr lang="fr-BE" sz="4000" b="1" dirty="0">
                <a:solidFill>
                  <a:schemeClr val="bg1"/>
                </a:solidFill>
              </a:rPr>
              <a:t>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5927E-BAEE-400D-886E-2561C783F646}"/>
              </a:ext>
            </a:extLst>
          </p:cNvPr>
          <p:cNvSpPr/>
          <p:nvPr/>
        </p:nvSpPr>
        <p:spPr>
          <a:xfrm>
            <a:off x="323681" y="1842873"/>
            <a:ext cx="1103080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90000"/>
              </a:lnSpc>
            </a:pPr>
            <a:r>
              <a:rPr lang="it-IT" sz="24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Bedelco uses the </a:t>
            </a:r>
            <a:r>
              <a:rPr lang="it-IT" sz="2400" b="1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Ringtread System</a:t>
            </a:r>
            <a:r>
              <a:rPr lang="it-IT" sz="24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complete retreading system at cold, that guarantees a perfect finish.</a:t>
            </a:r>
          </a:p>
          <a:p>
            <a:pPr marL="0" lvl="1">
              <a:lnSpc>
                <a:spcPct val="90000"/>
              </a:lnSpc>
            </a:pPr>
            <a:endParaRPr lang="it-IT" sz="24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ct val="90000"/>
              </a:lnSpc>
            </a:pPr>
            <a:endParaRPr lang="it-IT" sz="24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it-IT" sz="24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it-IT" sz="2400" b="1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RINGTREAD</a:t>
            </a:r>
            <a:r>
              <a:rPr lang="it-IT" sz="24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the only tyre retreading system that uses spliceless precured rings that adhere perfectly to the casing, without any tension or deformation to the tread profile.</a:t>
            </a:r>
          </a:p>
          <a:p>
            <a:pPr marL="0" lvl="1">
              <a:lnSpc>
                <a:spcPct val="90000"/>
              </a:lnSpc>
            </a:pPr>
            <a:endParaRPr lang="it-IT" sz="24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>
              <a:lnSpc>
                <a:spcPct val="90000"/>
              </a:lnSpc>
            </a:pPr>
            <a:r>
              <a:rPr lang="it-IT" sz="24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Ringtread guarantees: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higher productivity   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waste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quality equivalent to a new tyre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457200">
              <a:lnSpc>
                <a:spcPct val="90000"/>
              </a:lnSpc>
              <a:buFont typeface="Arial" pitchFamily="34" charset="0"/>
              <a:buChar char="•"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457200">
              <a:lnSpc>
                <a:spcPct val="90000"/>
              </a:lnSpc>
              <a:buFont typeface="Arial" pitchFamily="34" charset="0"/>
              <a:buChar char="•"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-457200">
              <a:lnSpc>
                <a:spcPct val="90000"/>
              </a:lnSpc>
              <a:buFont typeface="Arial" pitchFamily="34" charset="0"/>
              <a:buChar char="•"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87" y="5749099"/>
            <a:ext cx="929640" cy="38709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74" y="4007187"/>
            <a:ext cx="1947463" cy="201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576" y="4025133"/>
            <a:ext cx="1605894" cy="11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28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Why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retread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tyres</a:t>
            </a:r>
            <a:r>
              <a:rPr lang="fr-BE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65927E-BAEE-400D-886E-2561C783F646}"/>
              </a:ext>
            </a:extLst>
          </p:cNvPr>
          <p:cNvSpPr/>
          <p:nvPr/>
        </p:nvSpPr>
        <p:spPr>
          <a:xfrm>
            <a:off x="550258" y="1842873"/>
            <a:ext cx="10804224" cy="473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it-IT" sz="2400" b="1" dirty="0">
                <a:solidFill>
                  <a:srgbClr val="00B050"/>
                </a:solidFill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Properly done retread tyres </a:t>
            </a:r>
            <a:r>
              <a:rPr lang="it-IT" sz="24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just as reliable as new ones</a:t>
            </a:r>
          </a:p>
          <a:p>
            <a:pPr>
              <a:buFontTx/>
              <a:buNone/>
            </a:pPr>
            <a:endParaRPr lang="en-US" sz="20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Retreading is a smart process that clearly meets our customers' safety criteria, whilst respecting the environment and preserving resources</a:t>
            </a:r>
          </a:p>
          <a:p>
            <a:pPr>
              <a:buFontTx/>
              <a:buNone/>
            </a:pPr>
            <a:endParaRPr lang="en-US" sz="20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 up to 75% recycled content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retreading is recycling with long term sustainability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lvl="1">
              <a:lnSpc>
                <a:spcPct val="150000"/>
              </a:lnSpc>
            </a:pPr>
            <a:endParaRPr lang="it-IT" sz="2000" dirty="0">
              <a:latin typeface="Calibri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lvl="1">
              <a:lnSpc>
                <a:spcPct val="150000"/>
              </a:lnSpc>
            </a:pP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8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err="1">
                <a:solidFill>
                  <a:schemeClr val="bg1"/>
                </a:solidFill>
              </a:rPr>
              <a:t>Things</a:t>
            </a:r>
            <a:r>
              <a:rPr lang="fr-BE" sz="4000" b="1" dirty="0">
                <a:solidFill>
                  <a:schemeClr val="bg1"/>
                </a:solidFill>
              </a:rPr>
              <a:t> to know </a:t>
            </a:r>
          </a:p>
        </p:txBody>
      </p:sp>
      <p:sp>
        <p:nvSpPr>
          <p:cNvPr id="3" name="Rectangle 2"/>
          <p:cNvSpPr/>
          <p:nvPr/>
        </p:nvSpPr>
        <p:spPr>
          <a:xfrm>
            <a:off x="821233" y="1614709"/>
            <a:ext cx="100544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retreading a truck </a:t>
            </a:r>
            <a:r>
              <a:rPr lang="en-US" sz="2000" dirty="0" err="1"/>
              <a:t>tyre</a:t>
            </a:r>
            <a:r>
              <a:rPr lang="en-US" sz="2000" dirty="0"/>
              <a:t> consumes much less fuel than producing a new one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000" dirty="0"/>
              <a:t>at the end of its useful life, 80% of a </a:t>
            </a:r>
            <a:r>
              <a:rPr lang="en-US" sz="2000" dirty="0" err="1"/>
              <a:t>tyre</a:t>
            </a:r>
            <a:r>
              <a:rPr lang="en-US" sz="2000" dirty="0"/>
              <a:t> can still be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producing a truck </a:t>
            </a:r>
            <a:r>
              <a:rPr lang="en-US" sz="2000" dirty="0" err="1"/>
              <a:t>tyre</a:t>
            </a:r>
            <a:r>
              <a:rPr lang="en-US" sz="2000" dirty="0"/>
              <a:t> can require up to 80 kilos of blended rubber, while retreading uses a maximum of 30  kilos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truck </a:t>
            </a:r>
            <a:r>
              <a:rPr lang="en-US" sz="2000" dirty="0" err="1"/>
              <a:t>tyres</a:t>
            </a:r>
            <a:r>
              <a:rPr lang="en-US" sz="2000" dirty="0"/>
              <a:t> can be retreaded up to three times, thus enabling three times the resources and energy to be saved and ensuring a corresponding reduction in waste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Bedelco provides durable retread solutions, with quick turn-times for your fleet's trucks </a:t>
            </a:r>
            <a:r>
              <a:rPr lang="en-US" sz="2000" dirty="0" err="1"/>
              <a:t>tyres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48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6BCD45-FD4B-4BF1-A8F5-A6FD50393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AFFCBC-05DE-479E-A1B3-923E5B46C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0DD1E0-15EE-48ED-8B27-7861ED6B51DE}"/>
              </a:ext>
            </a:extLst>
          </p:cNvPr>
          <p:cNvSpPr txBox="1"/>
          <p:nvPr/>
        </p:nvSpPr>
        <p:spPr>
          <a:xfrm>
            <a:off x="1587499" y="747712"/>
            <a:ext cx="7681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000" b="1" dirty="0">
                <a:solidFill>
                  <a:schemeClr val="bg1"/>
                </a:solidFill>
                <a:latin typeface="+mj-lt"/>
              </a:rPr>
              <a:t>Our </a:t>
            </a:r>
            <a:r>
              <a:rPr lang="fr-BE" sz="4000" b="1" dirty="0" err="1">
                <a:solidFill>
                  <a:schemeClr val="bg1"/>
                </a:solidFill>
                <a:latin typeface="+mj-lt"/>
              </a:rPr>
              <a:t>retreading</a:t>
            </a:r>
            <a:r>
              <a:rPr lang="fr-BE" sz="4000" b="1" dirty="0">
                <a:solidFill>
                  <a:schemeClr val="bg1"/>
                </a:solidFill>
                <a:latin typeface="+mj-lt"/>
              </a:rPr>
              <a:t> plant in Romania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D47A2B3D-A16F-4461-B78E-58A524EF7B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8891" y="1887208"/>
            <a:ext cx="1648510" cy="169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2D86E2F-496F-4568-B222-399E1C34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23" y="1887208"/>
            <a:ext cx="3060625" cy="186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Une image contenant homme, noir, assis, debout&#10;&#10;Description générée automatiquement">
            <a:extLst>
              <a:ext uri="{FF2B5EF4-FFF2-40B4-BE49-F238E27FC236}">
                <a16:creationId xmlns:a16="http://schemas.microsoft.com/office/drawing/2014/main" id="{54E03EEF-D330-4A25-A4DB-E2D6C785ED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0" y="2032871"/>
            <a:ext cx="1737590" cy="2316787"/>
          </a:xfrm>
          <a:prstGeom prst="rect">
            <a:avLst/>
          </a:prstGeom>
        </p:spPr>
      </p:pic>
      <p:pic>
        <p:nvPicPr>
          <p:cNvPr id="12" name="Image 11" descr="Une image contenant intérieur, métal, assis, debout&#10;&#10;Description générée automatiquement">
            <a:extLst>
              <a:ext uri="{FF2B5EF4-FFF2-40B4-BE49-F238E27FC236}">
                <a16:creationId xmlns:a16="http://schemas.microsoft.com/office/drawing/2014/main" id="{70E065F8-4951-446F-8787-BF433EF88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60" y="3938113"/>
            <a:ext cx="2516277" cy="1887208"/>
          </a:xfrm>
          <a:prstGeom prst="rect">
            <a:avLst/>
          </a:prstGeom>
        </p:spPr>
      </p:pic>
      <p:pic>
        <p:nvPicPr>
          <p:cNvPr id="14" name="Image 13" descr="Une image contenant bâtiment, assis, camion, garé&#10;&#10;Description générée automatiquement">
            <a:extLst>
              <a:ext uri="{FF2B5EF4-FFF2-40B4-BE49-F238E27FC236}">
                <a16:creationId xmlns:a16="http://schemas.microsoft.com/office/drawing/2014/main" id="{73CC7DC8-D5DB-4EBB-92FD-B1E6F7968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309" y="3938113"/>
            <a:ext cx="2689696" cy="2017272"/>
          </a:xfrm>
          <a:prstGeom prst="rect">
            <a:avLst/>
          </a:prstGeom>
        </p:spPr>
      </p:pic>
      <p:pic>
        <p:nvPicPr>
          <p:cNvPr id="20" name="Image 19" descr="Une image contenant bâtiment, intérieur, assis, table&#10;&#10;Description générée automatiquement">
            <a:extLst>
              <a:ext uri="{FF2B5EF4-FFF2-40B4-BE49-F238E27FC236}">
                <a16:creationId xmlns:a16="http://schemas.microsoft.com/office/drawing/2014/main" id="{2B12ECFB-D951-433B-B1F5-758C10A588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762" y="1859947"/>
            <a:ext cx="1369325" cy="1825767"/>
          </a:xfrm>
          <a:prstGeom prst="rect">
            <a:avLst/>
          </a:prstGeom>
        </p:spPr>
      </p:pic>
      <p:pic>
        <p:nvPicPr>
          <p:cNvPr id="28" name="Image 27" descr="Une image contenant bâtiment, camion, bagage, vert&#10;&#10;Description générée automatiquement">
            <a:extLst>
              <a:ext uri="{FF2B5EF4-FFF2-40B4-BE49-F238E27FC236}">
                <a16:creationId xmlns:a16="http://schemas.microsoft.com/office/drawing/2014/main" id="{34F5DD81-4903-4B30-A5EC-D28D79FA51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37" y="3835499"/>
            <a:ext cx="2963333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Retreads</a:t>
            </a:r>
            <a:r>
              <a:rPr lang="en-GB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worldwide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1233" y="1974457"/>
            <a:ext cx="10559145" cy="4491623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buNone/>
            </a:pPr>
            <a:r>
              <a:rPr lang="en-US" sz="4400" dirty="0"/>
              <a:t>         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80% of the </a:t>
            </a:r>
            <a:r>
              <a:rPr lang="en-US" sz="6000" dirty="0" err="1"/>
              <a:t>tyres</a:t>
            </a:r>
            <a:r>
              <a:rPr lang="en-US" sz="6000" dirty="0"/>
              <a:t> used by the commercial aviation industry are retreaded</a:t>
            </a:r>
          </a:p>
          <a:p>
            <a:pPr marL="0" indent="0">
              <a:buNone/>
            </a:pPr>
            <a:r>
              <a:rPr lang="en-US" sz="6000" dirty="0"/>
              <a:t> •       nearly 100 % of the world’s airlines use retreaded </a:t>
            </a:r>
            <a:r>
              <a:rPr lang="en-US" sz="6000" dirty="0" err="1"/>
              <a:t>tyres</a:t>
            </a:r>
            <a:r>
              <a:rPr lang="en-US" sz="6000" dirty="0"/>
              <a:t>  </a:t>
            </a:r>
          </a:p>
          <a:p>
            <a:pPr marL="0" indent="0">
              <a:buNone/>
            </a:pPr>
            <a:r>
              <a:rPr lang="en-US" sz="6000" dirty="0"/>
              <a:t> •       nearly 100% of off-the-road, heavy duty vehicles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 school buses and municipal vehicles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 federal and military vehicles use retreaded passenger, truck and aircraft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 trucking fleets and overnight delivery vehicles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 taxi fleets, race cars and industrial vehicles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 fire trucks and other emergency vehicles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 •       farm tractors and other agricultural equipment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 •       millions of passenger car owners use retreaded </a:t>
            </a:r>
            <a:r>
              <a:rPr lang="en-US" sz="6000" dirty="0" err="1"/>
              <a:t>tyres</a:t>
            </a:r>
            <a:endParaRPr lang="en-US" sz="6000" dirty="0"/>
          </a:p>
          <a:p>
            <a:pPr marL="0" indent="0" algn="ctr">
              <a:lnSpc>
                <a:spcPct val="60000"/>
              </a:lnSpc>
              <a:spcBef>
                <a:spcPct val="50000"/>
              </a:spcBef>
              <a:buNone/>
            </a:pPr>
            <a:endParaRPr lang="en-GB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sz="4000" dirty="0"/>
          </a:p>
        </p:txBody>
      </p:sp>
    </p:spTree>
    <p:extLst>
      <p:ext uri="{BB962C8B-B14F-4D97-AF65-F5344CB8AC3E}">
        <p14:creationId xmlns:p14="http://schemas.microsoft.com/office/powerpoint/2010/main" val="41433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7394" r="7287" b="22527"/>
          <a:stretch/>
        </p:blipFill>
        <p:spPr>
          <a:xfrm>
            <a:off x="821233" y="134131"/>
            <a:ext cx="10553109" cy="1566082"/>
          </a:xfrm>
          <a:prstGeom prst="rect">
            <a:avLst/>
          </a:prstGeom>
          <a:effectLst>
            <a:glow rad="127000">
              <a:schemeClr val="bg1">
                <a:alpha val="46000"/>
              </a:schemeClr>
            </a:glow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b="1" dirty="0">
                <a:solidFill>
                  <a:schemeClr val="bg1"/>
                </a:solidFill>
              </a:rPr>
              <a:t>Bedelco </a:t>
            </a:r>
            <a:r>
              <a:rPr lang="fr-BE" sz="4000" b="1" dirty="0" err="1">
                <a:solidFill>
                  <a:schemeClr val="bg1"/>
                </a:solidFill>
              </a:rPr>
              <a:t>offers</a:t>
            </a:r>
            <a:r>
              <a:rPr lang="fr-BE" sz="4000" b="1" dirty="0">
                <a:solidFill>
                  <a:schemeClr val="bg1"/>
                </a:solidFill>
              </a:rPr>
              <a:t>  </a:t>
            </a:r>
            <a:r>
              <a:rPr lang="fr-BE" sz="4000" b="1" dirty="0" err="1">
                <a:solidFill>
                  <a:schemeClr val="bg1"/>
                </a:solidFill>
              </a:rPr>
              <a:t>retread</a:t>
            </a:r>
            <a:r>
              <a:rPr lang="fr-BE" sz="4000" b="1" dirty="0">
                <a:solidFill>
                  <a:schemeClr val="bg1"/>
                </a:solidFill>
              </a:rPr>
              <a:t> </a:t>
            </a:r>
            <a:r>
              <a:rPr lang="fr-BE" sz="4000" b="1" dirty="0" err="1">
                <a:solidFill>
                  <a:schemeClr val="bg1"/>
                </a:solidFill>
              </a:rPr>
              <a:t>tyres</a:t>
            </a:r>
            <a:r>
              <a:rPr lang="fr-BE" sz="4000" b="1" dirty="0">
                <a:solidFill>
                  <a:schemeClr val="bg1"/>
                </a:solidFill>
              </a:rPr>
              <a:t>  for </a:t>
            </a:r>
            <a:r>
              <a:rPr lang="fr-BE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1007349" y="1992206"/>
            <a:ext cx="5473700" cy="422275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800" b="1" dirty="0">
                <a:ea typeface="Verdana" panose="020B0604030504040204" pitchFamily="34" charset="0"/>
                <a:cs typeface="Verdana" panose="020B0604030504040204" pitchFamily="34" charset="0"/>
              </a:rPr>
              <a:t>Long roads, highways</a:t>
            </a:r>
          </a:p>
        </p:txBody>
      </p:sp>
      <p:pic>
        <p:nvPicPr>
          <p:cNvPr id="23" name="Picture 12" descr="MDA-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689" y="2507928"/>
            <a:ext cx="2084387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RTA-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447" y="1841221"/>
            <a:ext cx="2025895" cy="303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3" descr="Une image contenant scène, passage, route, ciel&#10;&#10;Description générée automatiquement">
            <a:extLst>
              <a:ext uri="{FF2B5EF4-FFF2-40B4-BE49-F238E27FC236}">
                <a16:creationId xmlns:a16="http://schemas.microsoft.com/office/drawing/2014/main" id="{50BF89ED-41EB-4B79-8177-B32C5824F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9" y="2349500"/>
            <a:ext cx="4559544" cy="303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</TotalTime>
  <Words>629</Words>
  <Application>Microsoft Office PowerPoint</Application>
  <PresentationFormat>Grand écran</PresentationFormat>
  <Paragraphs>115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Thème Office</vt:lpstr>
      <vt:lpstr>Bedelco sprl</vt:lpstr>
      <vt:lpstr>Why Retread Tyres?</vt:lpstr>
      <vt:lpstr> </vt:lpstr>
      <vt:lpstr>Ringtread System</vt:lpstr>
      <vt:lpstr>Why retread tyres?</vt:lpstr>
      <vt:lpstr>Things to know </vt:lpstr>
      <vt:lpstr>Présentation PowerPoint</vt:lpstr>
      <vt:lpstr>Retreads worldwide</vt:lpstr>
      <vt:lpstr>Bedelco offers  retread tyres  for :</vt:lpstr>
      <vt:lpstr>Bedelco offers  retread tyres  for :</vt:lpstr>
      <vt:lpstr>Bedelco offers  retread tyres  for :</vt:lpstr>
      <vt:lpstr>Reliability </vt:lpstr>
      <vt:lpstr>More mileage</vt:lpstr>
      <vt:lpstr>More grip</vt:lpstr>
      <vt:lpstr>Fuel cost savings</vt:lpstr>
      <vt:lpstr>Why Bedelco?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 Dosquet</dc:creator>
  <cp:lastModifiedBy>info</cp:lastModifiedBy>
  <cp:revision>125</cp:revision>
  <cp:lastPrinted>2017-03-31T13:31:14Z</cp:lastPrinted>
  <dcterms:created xsi:type="dcterms:W3CDTF">2017-03-30T12:41:45Z</dcterms:created>
  <dcterms:modified xsi:type="dcterms:W3CDTF">2020-02-12T11:44:08Z</dcterms:modified>
</cp:coreProperties>
</file>